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8" r:id="rId1"/>
  </p:sldMasterIdLst>
  <p:notesMasterIdLst>
    <p:notesMasterId r:id="rId21"/>
  </p:notesMasterIdLst>
  <p:sldIdLst>
    <p:sldId id="256" r:id="rId2"/>
    <p:sldId id="257" r:id="rId3"/>
    <p:sldId id="262" r:id="rId4"/>
    <p:sldId id="273" r:id="rId5"/>
    <p:sldId id="258" r:id="rId6"/>
    <p:sldId id="263" r:id="rId7"/>
    <p:sldId id="271" r:id="rId8"/>
    <p:sldId id="264" r:id="rId9"/>
    <p:sldId id="274" r:id="rId10"/>
    <p:sldId id="259" r:id="rId11"/>
    <p:sldId id="260" r:id="rId12"/>
    <p:sldId id="261" r:id="rId13"/>
    <p:sldId id="265" r:id="rId14"/>
    <p:sldId id="266" r:id="rId15"/>
    <p:sldId id="267" r:id="rId16"/>
    <p:sldId id="268" r:id="rId17"/>
    <p:sldId id="269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97C6-EFDD-9345-980C-A1BF066274AF}" v="428" dt="2020-05-11T11:26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0"/>
    <p:restoredTop sz="94747"/>
  </p:normalViewPr>
  <p:slideViewPr>
    <p:cSldViewPr snapToGrid="0" snapToObjects="1">
      <p:cViewPr varScale="1">
        <p:scale>
          <a:sx n="81" d="100"/>
          <a:sy n="81" d="100"/>
        </p:scale>
        <p:origin x="1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07CA-16BD-E140-8A20-9D2E91909533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223B-2860-BA42-A008-D09BA0231A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32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0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8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" Target="slide10.xml"/><Relationship Id="rId7" Type="http://schemas.openxmlformats.org/officeDocument/2006/relationships/slide" Target="slide1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slide" Target="slide1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microsoft.com/office/2007/relationships/hdphoto" Target="../media/hdphoto2.wdp"/><Relationship Id="rId3" Type="http://schemas.openxmlformats.org/officeDocument/2006/relationships/image" Target="../media/image12.tiff"/><Relationship Id="rId7" Type="http://schemas.openxmlformats.org/officeDocument/2006/relationships/image" Target="../media/image14.tiff"/><Relationship Id="rId12" Type="http://schemas.openxmlformats.org/officeDocument/2006/relationships/image" Target="../media/image1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17.xml"/><Relationship Id="rId5" Type="http://schemas.openxmlformats.org/officeDocument/2006/relationships/image" Target="../media/image13.tiff"/><Relationship Id="rId15" Type="http://schemas.openxmlformats.org/officeDocument/2006/relationships/image" Target="../media/image18.tiff"/><Relationship Id="rId10" Type="http://schemas.openxmlformats.org/officeDocument/2006/relationships/image" Target="../media/image16.tiff"/><Relationship Id="rId4" Type="http://schemas.openxmlformats.org/officeDocument/2006/relationships/slide" Target="slide14.xml"/><Relationship Id="rId9" Type="http://schemas.openxmlformats.org/officeDocument/2006/relationships/slide" Target="slide16.xml"/><Relationship Id="rId1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833EF7-963B-6840-974F-1D211C52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pt-BR" sz="3200"/>
              <a:t>Inteligência para transporte público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9CB28E-68AA-BB46-AA90-90308BCE4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</a:rPr>
              <a:t>TRABALHO DE CONCLUSÃO DE CURSO (TCC)</a:t>
            </a:r>
          </a:p>
          <a:p>
            <a:endParaRPr lang="pt-BR" sz="1800">
              <a:solidFill>
                <a:srgbClr val="FFFFFF"/>
              </a:solidFill>
            </a:endParaRP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705D3726-FA83-FC48-A6FA-743687C4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38" y="331400"/>
            <a:ext cx="3783724" cy="3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9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SP-TRANS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API do Olho Vivo provê informações em tempo real do monitoramento da frota de ônibus da cidade de São Paulo.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E67050-46F3-804C-826E-26FF8693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520315"/>
            <a:ext cx="3734439" cy="1800000"/>
          </a:xfrm>
          <a:prstGeom prst="rect">
            <a:avLst/>
          </a:prstGeom>
        </p:spPr>
      </p:pic>
      <p:pic>
        <p:nvPicPr>
          <p:cNvPr id="9" name="Gráfico 8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7C22577A-682A-E344-9944-FC461D052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4606A53E-C81B-A64B-AFE8-ADEF26648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17"/>
          <a:stretch/>
        </p:blipFill>
        <p:spPr>
          <a:xfrm>
            <a:off x="5194805" y="3793919"/>
            <a:ext cx="2053508" cy="1863697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44CC6557-3783-CA42-849F-72D74D302B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82"/>
          <a:stretch/>
        </p:blipFill>
        <p:spPr>
          <a:xfrm>
            <a:off x="7392587" y="3711510"/>
            <a:ext cx="2053508" cy="20285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F1F604F-0717-3642-8CAB-8F59BA8CA494}"/>
              </a:ext>
            </a:extLst>
          </p:cNvPr>
          <p:cNvSpPr/>
          <p:nvPr/>
        </p:nvSpPr>
        <p:spPr>
          <a:xfrm>
            <a:off x="344834" y="6357044"/>
            <a:ext cx="435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www.sptrans.com.br</a:t>
            </a:r>
            <a:r>
              <a:rPr lang="pt-BR" dirty="0"/>
              <a:t>/desenvolvedores/</a:t>
            </a:r>
          </a:p>
        </p:txBody>
      </p:sp>
    </p:spTree>
    <p:extLst>
      <p:ext uri="{BB962C8B-B14F-4D97-AF65-F5344CB8AC3E}">
        <p14:creationId xmlns:p14="http://schemas.microsoft.com/office/powerpoint/2010/main" val="150059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DIRETO DOS TRENS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Informações em tempo real, histórico de incidentes e notificações automáticas de alterações ocorridas nas linhas do Metrô e da CPTM.</a:t>
            </a:r>
          </a:p>
          <a:p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2955DC-EFBF-4F4E-91D6-F68B0BDD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614743"/>
            <a:ext cx="1800000" cy="1800000"/>
          </a:xfrm>
          <a:prstGeom prst="rect">
            <a:avLst/>
          </a:prstGeom>
        </p:spPr>
      </p:pic>
      <p:pic>
        <p:nvPicPr>
          <p:cNvPr id="7" name="Gráfico 6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41A5B04C-CEEE-C847-98A4-7F7266501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E5080DC-446E-C34A-9EA4-C0CDFEB25728}"/>
              </a:ext>
            </a:extLst>
          </p:cNvPr>
          <p:cNvSpPr/>
          <p:nvPr/>
        </p:nvSpPr>
        <p:spPr>
          <a:xfrm>
            <a:off x="249773" y="6357044"/>
            <a:ext cx="353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www.diretodostrens.com.br</a:t>
            </a:r>
            <a:r>
              <a:rPr lang="pt-BR" dirty="0"/>
              <a:t>/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B8B06B93-6C4B-8145-8F47-F6D9E95D7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664" y="3857348"/>
            <a:ext cx="4267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CLIMATEMPO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99508"/>
            <a:ext cx="7729728" cy="3101983"/>
          </a:xfrm>
        </p:spPr>
        <p:txBody>
          <a:bodyPr>
            <a:normAutofit/>
          </a:bodyPr>
          <a:lstStyle/>
          <a:p>
            <a:r>
              <a:rPr lang="pt-BR" sz="2000" dirty="0"/>
              <a:t>A Climatempo disponibiliza através de uma API a previsão do tempo e outros dados meteorológicos em tempo real.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91625B-D39B-4B48-BFDA-D08A310F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4" y="4622442"/>
            <a:ext cx="1800000" cy="1800000"/>
          </a:xfrm>
          <a:prstGeom prst="rect">
            <a:avLst/>
          </a:prstGeom>
        </p:spPr>
      </p:pic>
      <p:pic>
        <p:nvPicPr>
          <p:cNvPr id="7" name="Gráfico 6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D4203804-9814-1842-ACE4-83EB2C3C1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1296453-4523-A04B-A9AC-9152DE041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77" y="3326296"/>
            <a:ext cx="2871849" cy="321541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CD3C7C3-AD04-3D46-984B-18B73B3A3BF6}"/>
              </a:ext>
            </a:extLst>
          </p:cNvPr>
          <p:cNvSpPr/>
          <p:nvPr/>
        </p:nvSpPr>
        <p:spPr>
          <a:xfrm>
            <a:off x="291826" y="6405475"/>
            <a:ext cx="33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advisor.climatempo.com.br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220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Python é uma linguagem de programação de alto nível, interpretada, de script, imperativa, orientada a objetos, funcional, de </a:t>
            </a:r>
            <a:r>
              <a:rPr lang="pt-BR" sz="2000" dirty="0" err="1"/>
              <a:t>tipagem</a:t>
            </a:r>
            <a:r>
              <a:rPr lang="pt-BR" sz="2000" dirty="0"/>
              <a:t> dinâmica e forte.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15381-7E4E-DA42-9AA5-500A82D3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6" b="18624"/>
          <a:stretch/>
        </p:blipFill>
        <p:spPr>
          <a:xfrm>
            <a:off x="-378649" y="5477074"/>
            <a:ext cx="5219570" cy="1495170"/>
          </a:xfrm>
          <a:prstGeom prst="rect">
            <a:avLst/>
          </a:prstGeom>
        </p:spPr>
      </p:pic>
      <p:pic>
        <p:nvPicPr>
          <p:cNvPr id="8" name="Gráfico 7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FE571CED-0219-A44F-822D-8958A3FEE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DJANGO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Django</a:t>
            </a:r>
            <a:r>
              <a:rPr lang="pt-BR" sz="2000" dirty="0"/>
              <a:t> utiliza o padrão </a:t>
            </a:r>
            <a:r>
              <a:rPr lang="pt-BR" sz="2000" i="1" dirty="0" err="1"/>
              <a:t>model-template-view</a:t>
            </a:r>
            <a:r>
              <a:rPr lang="pt-BR" sz="2000" dirty="0"/>
              <a:t>, que fornece todas as ferramentas necessárias para o desenvolvimento </a:t>
            </a:r>
            <a:r>
              <a:rPr lang="pt-BR" sz="2000" i="1" dirty="0"/>
              <a:t>web</a:t>
            </a:r>
            <a:r>
              <a:rPr lang="pt-BR" sz="2000" dirty="0"/>
              <a:t>, desde a criação de um modelo associado ao banco de dados, até o processamento de requisições e criação de paginas </a:t>
            </a:r>
            <a:r>
              <a:rPr lang="pt-BR" sz="2000" i="1" dirty="0"/>
              <a:t>web </a:t>
            </a:r>
            <a:r>
              <a:rPr lang="pt-BR" sz="2000" dirty="0"/>
              <a:t>dinâmicas de forma robusta e simples. </a:t>
            </a:r>
          </a:p>
          <a:p>
            <a:r>
              <a:rPr lang="pt-BR" sz="2000" dirty="0"/>
              <a:t>Um de seus principais diferenciais é a padronização dos aplicativos e portabilidade dos mesmos para outros projetos. Isso possibilita uma fácil implementação de módulos e aplicativos externos. </a:t>
            </a:r>
            <a:endParaRPr lang="pt-BR" sz="2400" dirty="0"/>
          </a:p>
        </p:txBody>
      </p:sp>
      <p:pic>
        <p:nvPicPr>
          <p:cNvPr id="6" name="Imagem 5">
            <a:hlinkClick r:id="rId2" action="ppaction://hlinksldjump"/>
            <a:extLst>
              <a:ext uri="{FF2B5EF4-FFF2-40B4-BE49-F238E27FC236}">
                <a16:creationId xmlns:a16="http://schemas.microsoft.com/office/drawing/2014/main" id="{ABBF2159-1A1A-2A41-9980-73316C5D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59" b="27616"/>
          <a:stretch/>
        </p:blipFill>
        <p:spPr>
          <a:xfrm>
            <a:off x="232562" y="5582513"/>
            <a:ext cx="2495999" cy="1188721"/>
          </a:xfrm>
          <a:prstGeom prst="rect">
            <a:avLst/>
          </a:prstGeom>
        </p:spPr>
      </p:pic>
      <p:pic>
        <p:nvPicPr>
          <p:cNvPr id="8" name="Gráfico 7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81BE6B48-E624-FF4E-AA7F-CE6780A24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4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PLOTLY DASH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Possibilita uma fácil criação de gráficos e painéis que são atualizados em tempo real utilizando apenas código Python, sem a necessidade de escrever código HTML, CSS ou </a:t>
            </a:r>
            <a:r>
              <a:rPr lang="pt-BR" sz="2000" dirty="0" err="1"/>
              <a:t>Javascript</a:t>
            </a:r>
            <a:r>
              <a:rPr lang="pt-BR" sz="2000" dirty="0"/>
              <a:t>. Isso possibilitou uma integração direta dos modelos criados no </a:t>
            </a:r>
            <a:r>
              <a:rPr lang="pt-BR" sz="2000" dirty="0" err="1"/>
              <a:t>Django</a:t>
            </a:r>
            <a:r>
              <a:rPr lang="pt-BR" sz="2000" dirty="0"/>
              <a:t> com os gráficos. </a:t>
            </a:r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F7CD52-0D80-DD42-AFDA-ED19B58E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874" y="5418000"/>
            <a:ext cx="4316546" cy="144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DB042E7-8749-FA4F-BF73-7E93FD758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13" b="43306"/>
          <a:stretch/>
        </p:blipFill>
        <p:spPr>
          <a:xfrm>
            <a:off x="3189742" y="5584715"/>
            <a:ext cx="3149926" cy="956995"/>
          </a:xfrm>
          <a:prstGeom prst="rect">
            <a:avLst/>
          </a:prstGeom>
        </p:spPr>
      </p:pic>
      <p:pic>
        <p:nvPicPr>
          <p:cNvPr id="9" name="Gráfico 8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C67F9A57-E8D9-F045-AFCA-97A00CCA9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CELERY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Celery</a:t>
            </a:r>
            <a:r>
              <a:rPr lang="pt-BR" sz="2000" dirty="0"/>
              <a:t> é um modulo Python que permite a criação de tarefas assíncronas e agendadas. Tais tarefas foram modeladas para coletar as informações das fontes mencionadas anteriormente em um determinado período de tempo de forma assíncrona e salvá-las em um banco de dados.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140C7B-DDC9-B546-BD81-2FCE432EC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35" b="26881"/>
          <a:stretch/>
        </p:blipFill>
        <p:spPr>
          <a:xfrm>
            <a:off x="344834" y="5777011"/>
            <a:ext cx="3427066" cy="884937"/>
          </a:xfrm>
          <a:prstGeom prst="rect">
            <a:avLst/>
          </a:prstGeom>
        </p:spPr>
      </p:pic>
      <p:pic>
        <p:nvPicPr>
          <p:cNvPr id="10" name="Gráfico 9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F50A55BB-1598-D649-8327-29B03E0CE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POSTGRESQL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PostgreSQL</a:t>
            </a:r>
            <a:r>
              <a:rPr lang="pt-BR" dirty="0"/>
              <a:t> é um banco de dados que possui uma melhor integração com Python e </a:t>
            </a:r>
            <a:r>
              <a:rPr lang="pt-BR" dirty="0" err="1"/>
              <a:t>Django</a:t>
            </a:r>
            <a:r>
              <a:rPr lang="pt-BR" dirty="0"/>
              <a:t>, além de se tratar de um banco de dados relacional e rápido. 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BC1A79-B22F-D643-9FA2-71F85C17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34" y="5220884"/>
            <a:ext cx="2965695" cy="1373398"/>
          </a:xfrm>
          <a:prstGeom prst="rect">
            <a:avLst/>
          </a:prstGeom>
        </p:spPr>
      </p:pic>
      <p:pic>
        <p:nvPicPr>
          <p:cNvPr id="10" name="Gráfico 9" descr="Voltar">
            <a:hlinkClick r:id="rId4" action="ppaction://hlinksldjump"/>
            <a:extLst>
              <a:ext uri="{FF2B5EF4-FFF2-40B4-BE49-F238E27FC236}">
                <a16:creationId xmlns:a16="http://schemas.microsoft.com/office/drawing/2014/main" id="{F29AF4C4-BA1E-6F4E-B758-E3942FFCD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Uma plataforma de serviços de computação em nuvem, simples, que nos permite ter escalabilidade e monitoramento.</a:t>
            </a:r>
          </a:p>
          <a:p>
            <a:r>
              <a:rPr lang="pt-BR" sz="2000" dirty="0"/>
              <a:t>Os principais serviços que utilizamos foram o EC2 e o SQS integrado com </a:t>
            </a:r>
            <a:r>
              <a:rPr lang="pt-BR" sz="2000" dirty="0" err="1"/>
              <a:t>celery</a:t>
            </a:r>
            <a:r>
              <a:rPr lang="pt-BR" sz="2000" dirty="0"/>
              <a:t>.</a:t>
            </a:r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BD961E-DF46-8146-A807-3F229A0C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0" y="5545485"/>
            <a:ext cx="1694378" cy="1013803"/>
          </a:xfrm>
          <a:prstGeom prst="rect">
            <a:avLst/>
          </a:prstGeom>
        </p:spPr>
      </p:pic>
      <p:pic>
        <p:nvPicPr>
          <p:cNvPr id="8" name="Gráfico 7" descr="Voltar">
            <a:hlinkClick r:id="rId3" action="ppaction://hlinksldjump"/>
            <a:extLst>
              <a:ext uri="{FF2B5EF4-FFF2-40B4-BE49-F238E27FC236}">
                <a16:creationId xmlns:a16="http://schemas.microsoft.com/office/drawing/2014/main" id="{8E826E3A-975D-6049-B33E-EE04FE6FA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ENDPOINTS</a:t>
            </a:r>
          </a:p>
        </p:txBody>
      </p:sp>
      <p:pic>
        <p:nvPicPr>
          <p:cNvPr id="8" name="Gráfico 7" descr="Voltar">
            <a:hlinkClick r:id="rId2" action="ppaction://hlinksldjump"/>
            <a:extLst>
              <a:ext uri="{FF2B5EF4-FFF2-40B4-BE49-F238E27FC236}">
                <a16:creationId xmlns:a16="http://schemas.microsoft.com/office/drawing/2014/main" id="{8E826E3A-975D-6049-B33E-EE04FE6FA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374" y="50292"/>
            <a:ext cx="914400" cy="914400"/>
          </a:xfrm>
          <a:prstGeom prst="rect">
            <a:avLst/>
          </a:prstGeom>
        </p:spPr>
      </p:pic>
      <p:pic>
        <p:nvPicPr>
          <p:cNvPr id="12" name="Espaço Reservado para Conteúdo 11" descr="Texto&#10;&#10;Descrição gerada automaticamente">
            <a:extLst>
              <a:ext uri="{FF2B5EF4-FFF2-40B4-BE49-F238E27FC236}">
                <a16:creationId xmlns:a16="http://schemas.microsoft.com/office/drawing/2014/main" id="{9FA0C603-0B90-1C4B-9638-C75D38CFE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53731" y="2767369"/>
            <a:ext cx="8884537" cy="2442776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BEB5AC-9B63-5743-ABBD-2CF39A02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2280" y="5309644"/>
            <a:ext cx="2789583" cy="12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Integrantes do grupo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23B31CF-EFCD-A840-A288-B986F8057D20}"/>
              </a:ext>
            </a:extLst>
          </p:cNvPr>
          <p:cNvGrpSpPr/>
          <p:nvPr/>
        </p:nvGrpSpPr>
        <p:grpSpPr>
          <a:xfrm>
            <a:off x="2508413" y="2986278"/>
            <a:ext cx="2325905" cy="1845194"/>
            <a:chOff x="2189436" y="2826790"/>
            <a:chExt cx="2325905" cy="1845194"/>
          </a:xfrm>
        </p:grpSpPr>
        <p:pic>
          <p:nvPicPr>
            <p:cNvPr id="9" name="Imagem 8" descr="Homem de óculos olhando para o lado&#10;&#10;Descrição gerada automaticamente">
              <a:extLst>
                <a:ext uri="{FF2B5EF4-FFF2-40B4-BE49-F238E27FC236}">
                  <a16:creationId xmlns:a16="http://schemas.microsoft.com/office/drawing/2014/main" id="{A401916A-BE4A-804B-A749-0651586C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388" y="2826790"/>
              <a:ext cx="1440000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Espaço Reservado para Conteúdo 2">
              <a:extLst>
                <a:ext uri="{FF2B5EF4-FFF2-40B4-BE49-F238E27FC236}">
                  <a16:creationId xmlns:a16="http://schemas.microsoft.com/office/drawing/2014/main" id="{69B6FA8C-BC02-8848-8C21-6D5F81D6B44F}"/>
                </a:ext>
              </a:extLst>
            </p:cNvPr>
            <p:cNvSpPr txBox="1">
              <a:spLocks/>
            </p:cNvSpPr>
            <p:nvPr/>
          </p:nvSpPr>
          <p:spPr>
            <a:xfrm>
              <a:off x="2189436" y="4266790"/>
              <a:ext cx="2325905" cy="405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dirty="0"/>
                <a:t>Arthur Segura </a:t>
              </a:r>
              <a:r>
                <a:rPr lang="pt-BR" dirty="0" err="1"/>
                <a:t>Novello</a:t>
              </a:r>
              <a:endParaRPr lang="pt-BR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2FCD58-1178-DC49-82D0-FFC6B5A60C34}"/>
              </a:ext>
            </a:extLst>
          </p:cNvPr>
          <p:cNvGrpSpPr/>
          <p:nvPr/>
        </p:nvGrpSpPr>
        <p:grpSpPr>
          <a:xfrm>
            <a:off x="7534081" y="2986278"/>
            <a:ext cx="2204818" cy="1845194"/>
            <a:chOff x="7215104" y="2826790"/>
            <a:chExt cx="2204818" cy="1845194"/>
          </a:xfrm>
        </p:grpSpPr>
        <p:pic>
          <p:nvPicPr>
            <p:cNvPr id="11" name="Imagem 10" descr="Homem de óculos e camisa cinza&#10;&#10;Descrição gerada automaticamente">
              <a:extLst>
                <a:ext uri="{FF2B5EF4-FFF2-40B4-BE49-F238E27FC236}">
                  <a16:creationId xmlns:a16="http://schemas.microsoft.com/office/drawing/2014/main" id="{4949B9A1-BEA9-ED41-A6C5-751F2BE8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7513" y="2826790"/>
              <a:ext cx="1440000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Espaço Reservado para Conteúdo 2">
              <a:extLst>
                <a:ext uri="{FF2B5EF4-FFF2-40B4-BE49-F238E27FC236}">
                  <a16:creationId xmlns:a16="http://schemas.microsoft.com/office/drawing/2014/main" id="{8B118869-877C-DE4D-A531-D84624703630}"/>
                </a:ext>
              </a:extLst>
            </p:cNvPr>
            <p:cNvSpPr txBox="1">
              <a:spLocks/>
            </p:cNvSpPr>
            <p:nvPr/>
          </p:nvSpPr>
          <p:spPr>
            <a:xfrm>
              <a:off x="7215104" y="4266790"/>
              <a:ext cx="2204818" cy="405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dirty="0"/>
                <a:t>Luca </a:t>
              </a:r>
              <a:r>
                <a:rPr lang="pt-BR" dirty="0" err="1"/>
                <a:t>Ezellner</a:t>
              </a:r>
              <a:r>
                <a:rPr lang="pt-BR" dirty="0"/>
                <a:t> </a:t>
              </a:r>
              <a:r>
                <a:rPr lang="pt-BR" dirty="0" err="1"/>
                <a:t>Miraglia</a:t>
              </a:r>
              <a:endParaRPr lang="en-US" dirty="0"/>
            </a:p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0E048-54FB-C443-A146-E9D51896E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700" y="4426278"/>
            <a:ext cx="2532999" cy="4051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Lucas Marques de </a:t>
            </a:r>
            <a:r>
              <a:rPr lang="pt-BR" dirty="0" err="1"/>
              <a:t>Araujo</a:t>
            </a:r>
            <a:endParaRPr lang="en-US" dirty="0"/>
          </a:p>
          <a:p>
            <a:endParaRPr lang="pt-BR" dirty="0"/>
          </a:p>
        </p:txBody>
      </p:sp>
      <p:pic>
        <p:nvPicPr>
          <p:cNvPr id="7" name="Imagem 6" descr="Menino de camisa branca sorrindo&#10;&#10;Descrição gerada automaticamente">
            <a:extLst>
              <a:ext uri="{FF2B5EF4-FFF2-40B4-BE49-F238E27FC236}">
                <a16:creationId xmlns:a16="http://schemas.microsoft.com/office/drawing/2014/main" id="{2D7C611A-83FF-2F4E-8FCA-726E8BEE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04" y="2986278"/>
            <a:ext cx="1473391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805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TRANSPORTE PÚBLICO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AF4208C-2A7D-ED49-AE56-8F9B57BA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Centralizar informações do transporte em uma única plataforma</a:t>
            </a:r>
          </a:p>
          <a:p>
            <a:r>
              <a:rPr lang="pt-BR" sz="2000" dirty="0"/>
              <a:t>Enriquecer essas informações com dados externos</a:t>
            </a:r>
          </a:p>
          <a:p>
            <a:r>
              <a:rPr lang="pt-BR" sz="2000" dirty="0"/>
              <a:t>Fácil acesso e visualização dos dados</a:t>
            </a:r>
          </a:p>
          <a:p>
            <a:r>
              <a:rPr lang="pt-BR" sz="2000" dirty="0"/>
              <a:t>Transparência de dados públicos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57D4A7-5BF2-0748-9A42-AE9109BF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0455"/>
          <a:stretch/>
        </p:blipFill>
        <p:spPr>
          <a:xfrm>
            <a:off x="-430696" y="4542502"/>
            <a:ext cx="4572000" cy="36368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43D2B5-6E64-F149-B6A3-5EB32A99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-101882"/>
            <a:ext cx="32512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</a:t>
            </a:r>
          </a:p>
        </p:txBody>
      </p:sp>
      <p:pic>
        <p:nvPicPr>
          <p:cNvPr id="5" name="Espaço Reservado para Conteúdo 14" descr="Imagem em preto e branco&#10;&#10;Descrição gerada automaticamente">
            <a:extLst>
              <a:ext uri="{FF2B5EF4-FFF2-40B4-BE49-F238E27FC236}">
                <a16:creationId xmlns:a16="http://schemas.microsoft.com/office/drawing/2014/main" id="{716DAA63-B81B-A44C-B88A-1EBA35C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873" y="2245017"/>
            <a:ext cx="724625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API’s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35A0295-9F73-8544-927D-65FAC631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383" y="839052"/>
            <a:ext cx="1440000" cy="1440000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42C3B91-AA92-DB45-ABF8-7FAAD76C9CC0}"/>
              </a:ext>
            </a:extLst>
          </p:cNvPr>
          <p:cNvSpPr txBox="1">
            <a:spLocks/>
          </p:cNvSpPr>
          <p:nvPr/>
        </p:nvSpPr>
        <p:spPr>
          <a:xfrm>
            <a:off x="2231136" y="2562036"/>
            <a:ext cx="7729728" cy="2648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Vocês sabem o que é API?</a:t>
            </a:r>
          </a:p>
          <a:p>
            <a:pPr marL="0" indent="0">
              <a:buNone/>
            </a:pPr>
            <a:r>
              <a:rPr lang="pt-BR" dirty="0"/>
              <a:t>Nosso trabalho acessa algumas como:</a:t>
            </a:r>
          </a:p>
          <a:p>
            <a:r>
              <a:rPr lang="pt-BR" dirty="0"/>
              <a:t>SP-TRANS</a:t>
            </a:r>
          </a:p>
          <a:p>
            <a:r>
              <a:rPr lang="pt-BR" dirty="0"/>
              <a:t>DIRETO DOS TRENS</a:t>
            </a:r>
          </a:p>
          <a:p>
            <a:r>
              <a:rPr lang="pt-BR" dirty="0"/>
              <a:t>CLIMATEMPO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3" name="Imagem 12">
            <a:hlinkClick r:id="rId3" action="ppaction://hlinksldjump"/>
            <a:extLst>
              <a:ext uri="{FF2B5EF4-FFF2-40B4-BE49-F238E27FC236}">
                <a16:creationId xmlns:a16="http://schemas.microsoft.com/office/drawing/2014/main" id="{41E98A21-5AED-694D-9BF0-F195664B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28" y="5206110"/>
            <a:ext cx="2770954" cy="1335600"/>
          </a:xfrm>
          <a:prstGeom prst="rect">
            <a:avLst/>
          </a:prstGeom>
        </p:spPr>
      </p:pic>
      <p:pic>
        <p:nvPicPr>
          <p:cNvPr id="14" name="Imagem 13">
            <a:hlinkClick r:id="rId5" action="ppaction://hlinksldjump"/>
            <a:extLst>
              <a:ext uri="{FF2B5EF4-FFF2-40B4-BE49-F238E27FC236}">
                <a16:creationId xmlns:a16="http://schemas.microsoft.com/office/drawing/2014/main" id="{3DA7AFE4-99D6-074D-9A37-39B50838E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34" y="5229051"/>
            <a:ext cx="1335600" cy="1335600"/>
          </a:xfrm>
          <a:prstGeom prst="rect">
            <a:avLst/>
          </a:prstGeom>
        </p:spPr>
      </p:pic>
      <p:pic>
        <p:nvPicPr>
          <p:cNvPr id="15" name="Imagem 14">
            <a:hlinkClick r:id="rId7" action="ppaction://hlinksldjump"/>
            <a:extLst>
              <a:ext uri="{FF2B5EF4-FFF2-40B4-BE49-F238E27FC236}">
                <a16:creationId xmlns:a16="http://schemas.microsoft.com/office/drawing/2014/main" id="{C4017841-BE39-B543-9259-54F007440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981" y="5229051"/>
            <a:ext cx="1335600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  <a:p>
            <a:r>
              <a:rPr lang="pt-BR" dirty="0"/>
              <a:t>DJANGO</a:t>
            </a:r>
          </a:p>
          <a:p>
            <a:r>
              <a:rPr lang="pt-BR" dirty="0"/>
              <a:t>PLOTLY DASH</a:t>
            </a:r>
          </a:p>
          <a:p>
            <a:r>
              <a:rPr lang="pt-BR" dirty="0"/>
              <a:t>CELERY</a:t>
            </a:r>
          </a:p>
          <a:p>
            <a:r>
              <a:rPr lang="pt-BR" dirty="0"/>
              <a:t>POSTGRESQL</a:t>
            </a:r>
          </a:p>
          <a:p>
            <a:r>
              <a:rPr lang="pt-BR" dirty="0"/>
              <a:t>AWS</a:t>
            </a:r>
          </a:p>
        </p:txBody>
      </p:sp>
      <p:pic>
        <p:nvPicPr>
          <p:cNvPr id="16" name="Imagem 15">
            <a:hlinkClick r:id="rId2" action="ppaction://hlinksldjump"/>
            <a:extLst>
              <a:ext uri="{FF2B5EF4-FFF2-40B4-BE49-F238E27FC236}">
                <a16:creationId xmlns:a16="http://schemas.microsoft.com/office/drawing/2014/main" id="{D1BF8EE2-FD16-4245-9CCD-BF0E61AFA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6" b="18624"/>
          <a:stretch/>
        </p:blipFill>
        <p:spPr>
          <a:xfrm>
            <a:off x="-200026" y="5893308"/>
            <a:ext cx="3271837" cy="937233"/>
          </a:xfrm>
          <a:prstGeom prst="rect">
            <a:avLst/>
          </a:prstGeom>
        </p:spPr>
      </p:pic>
      <p:pic>
        <p:nvPicPr>
          <p:cNvPr id="17" name="Imagem 16">
            <a:hlinkClick r:id="rId4" action="ppaction://hlinksldjump"/>
            <a:extLst>
              <a:ext uri="{FF2B5EF4-FFF2-40B4-BE49-F238E27FC236}">
                <a16:creationId xmlns:a16="http://schemas.microsoft.com/office/drawing/2014/main" id="{6B7B19C8-28B4-BA43-902E-A0632EDE9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59" b="27616"/>
          <a:stretch/>
        </p:blipFill>
        <p:spPr>
          <a:xfrm>
            <a:off x="9191954" y="3968953"/>
            <a:ext cx="2495999" cy="1188721"/>
          </a:xfrm>
          <a:prstGeom prst="rect">
            <a:avLst/>
          </a:prstGeom>
        </p:spPr>
      </p:pic>
      <p:pic>
        <p:nvPicPr>
          <p:cNvPr id="18" name="Imagem 17">
            <a:hlinkClick r:id="rId6" action="ppaction://hlinksldjump"/>
            <a:extLst>
              <a:ext uri="{FF2B5EF4-FFF2-40B4-BE49-F238E27FC236}">
                <a16:creationId xmlns:a16="http://schemas.microsoft.com/office/drawing/2014/main" id="{3262F21E-8FE5-4B48-A279-6A9BF2EBD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439" y="5740027"/>
            <a:ext cx="3246713" cy="1083104"/>
          </a:xfrm>
          <a:prstGeom prst="rect">
            <a:avLst/>
          </a:prstGeom>
        </p:spPr>
      </p:pic>
      <p:pic>
        <p:nvPicPr>
          <p:cNvPr id="19" name="Imagem 18">
            <a:hlinkClick r:id="rId6" action="ppaction://hlinksldjump"/>
            <a:extLst>
              <a:ext uri="{FF2B5EF4-FFF2-40B4-BE49-F238E27FC236}">
                <a16:creationId xmlns:a16="http://schemas.microsoft.com/office/drawing/2014/main" id="{0AA9F048-550D-834E-B7D2-FD27A206A1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313" b="43306"/>
          <a:stretch/>
        </p:blipFill>
        <p:spPr>
          <a:xfrm>
            <a:off x="7840090" y="5878298"/>
            <a:ext cx="2369233" cy="719809"/>
          </a:xfrm>
          <a:prstGeom prst="rect">
            <a:avLst/>
          </a:prstGeom>
        </p:spPr>
      </p:pic>
      <p:pic>
        <p:nvPicPr>
          <p:cNvPr id="20" name="Imagem 19">
            <a:hlinkClick r:id="rId9" action="ppaction://hlinksldjump"/>
            <a:extLst>
              <a:ext uri="{FF2B5EF4-FFF2-40B4-BE49-F238E27FC236}">
                <a16:creationId xmlns:a16="http://schemas.microsoft.com/office/drawing/2014/main" id="{E833A2CF-3E94-5540-A434-3772EA0CD9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935" b="26881"/>
          <a:stretch/>
        </p:blipFill>
        <p:spPr>
          <a:xfrm>
            <a:off x="8215913" y="5047946"/>
            <a:ext cx="3427066" cy="884937"/>
          </a:xfrm>
          <a:prstGeom prst="rect">
            <a:avLst/>
          </a:prstGeom>
        </p:spPr>
      </p:pic>
      <p:pic>
        <p:nvPicPr>
          <p:cNvPr id="21" name="Imagem 20">
            <a:hlinkClick r:id="rId11" action="ppaction://hlinksldjump"/>
            <a:extLst>
              <a:ext uri="{FF2B5EF4-FFF2-40B4-BE49-F238E27FC236}">
                <a16:creationId xmlns:a16="http://schemas.microsoft.com/office/drawing/2014/main" id="{358582E9-7672-9E49-B2C5-C472F1973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220" y="5740027"/>
            <a:ext cx="2689657" cy="1245566"/>
          </a:xfrm>
          <a:prstGeom prst="rect">
            <a:avLst/>
          </a:prstGeom>
        </p:spPr>
      </p:pic>
      <p:pic>
        <p:nvPicPr>
          <p:cNvPr id="22" name="Imagem 21">
            <a:hlinkClick r:id="rId14" action="ppaction://hlinksldjump"/>
            <a:extLst>
              <a:ext uri="{FF2B5EF4-FFF2-40B4-BE49-F238E27FC236}">
                <a16:creationId xmlns:a16="http://schemas.microsoft.com/office/drawing/2014/main" id="{083645DD-2E66-4C49-8B61-D23C17FCD8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9954" y="6002019"/>
            <a:ext cx="1203025" cy="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NUVEM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Utilização de serviços da AWS (EC2, SQS).</a:t>
            </a:r>
          </a:p>
          <a:p>
            <a:r>
              <a:rPr lang="pt-BR" sz="2000" dirty="0"/>
              <a:t>Custo mensal por utilização.</a:t>
            </a:r>
          </a:p>
          <a:p>
            <a:r>
              <a:rPr lang="pt-BR" sz="2000" dirty="0"/>
              <a:t>Alta disponibilidade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C146CC-9492-F948-8F97-50723D6F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9330"/>
            <a:ext cx="2659268" cy="19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Inteligência Artificial para previsão da demanda de veículos.</a:t>
            </a:r>
          </a:p>
          <a:p>
            <a:r>
              <a:rPr lang="pt-BR" sz="2000" dirty="0"/>
              <a:t>Identificação da lotação dos ônibus por reconhecimento de imagem.</a:t>
            </a:r>
          </a:p>
          <a:p>
            <a:r>
              <a:rPr lang="pt-BR" sz="2000" dirty="0"/>
              <a:t>Migrar o banco de dados </a:t>
            </a:r>
            <a:r>
              <a:rPr lang="pt-BR" sz="2000" dirty="0" err="1"/>
              <a:t>PostgreSQL</a:t>
            </a:r>
            <a:r>
              <a:rPr lang="pt-BR" sz="2000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FE65A0-4BD6-3744-9A71-325E915E7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4" y1="35125" x2="38804" y2="35125"/>
                        <a14:foregroundMark x1="46413" y1="30518" x2="46413" y2="30518"/>
                        <a14:foregroundMark x1="54022" y1="35893" x2="54022" y2="35893"/>
                        <a14:foregroundMark x1="55000" y1="50672" x2="55000" y2="50672"/>
                        <a14:foregroundMark x1="41522" y1="53743" x2="41522" y2="53743"/>
                        <a14:foregroundMark x1="52935" y1="69482" x2="52935" y2="69482"/>
                      </a14:backgroundRemoval>
                    </a14:imgEffect>
                  </a14:imgLayer>
                </a14:imgProps>
              </a:ext>
            </a:extLst>
          </a:blip>
          <a:srcRect l="27644" t="17093" r="32456" b="10018"/>
          <a:stretch/>
        </p:blipFill>
        <p:spPr>
          <a:xfrm flipH="1">
            <a:off x="344834" y="4840027"/>
            <a:ext cx="17399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8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65B8-8D35-7F41-BFF6-0D1C8548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3F6B82-DA2D-2442-910E-C5A6283D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Votem no nosso trabalho em </a:t>
            </a:r>
            <a:r>
              <a:rPr lang="pt-BR" sz="2000" dirty="0" err="1"/>
              <a:t>https</a:t>
            </a:r>
            <a:r>
              <a:rPr lang="pt-BR" sz="2000" dirty="0"/>
              <a:t>://</a:t>
            </a:r>
            <a:r>
              <a:rPr lang="pt-BR" sz="2000" dirty="0" err="1"/>
              <a:t>eureka.maua.br</a:t>
            </a: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DC0F78-7476-2E4E-9C5A-27C3A6C7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385" y1="35769" x2="59231" y2="78846"/>
                        <a14:foregroundMark x1="26154" y1="55769" x2="69615" y2="57308"/>
                        <a14:foregroundMark x1="58462" y1="37692" x2="50000" y2="61923"/>
                        <a14:foregroundMark x1="25769" y1="54615" x2="42308" y2="71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75927"/>
            <a:ext cx="1800000" cy="1800000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5C6469BD-B50D-D34D-9E2B-F3F85378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72" y="3248274"/>
            <a:ext cx="3101984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4499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503</Words>
  <Application>Microsoft Macintosh PowerPoint</Application>
  <PresentationFormat>Widescreen</PresentationFormat>
  <Paragraphs>60</Paragraphs>
  <Slides>19</Slides>
  <Notes>0</Notes>
  <HiddenSlides>10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Pacote</vt:lpstr>
      <vt:lpstr>Inteligência para transporte público</vt:lpstr>
      <vt:lpstr>Integrantes do grupo</vt:lpstr>
      <vt:lpstr>TRANSPORTE PÚBLICO</vt:lpstr>
      <vt:lpstr>Fluxo</vt:lpstr>
      <vt:lpstr>API’s</vt:lpstr>
      <vt:lpstr>FERRAMENTAS</vt:lpstr>
      <vt:lpstr>NUVEM</vt:lpstr>
      <vt:lpstr>PRÓXIMOS PASSOS</vt:lpstr>
      <vt:lpstr>OBRIGADO</vt:lpstr>
      <vt:lpstr>SP-TRANS</vt:lpstr>
      <vt:lpstr>DIRETO DOS TRENS</vt:lpstr>
      <vt:lpstr>CLIMATEMPO</vt:lpstr>
      <vt:lpstr>PYTHON</vt:lpstr>
      <vt:lpstr>DJANGO</vt:lpstr>
      <vt:lpstr>PLOTLY DASH</vt:lpstr>
      <vt:lpstr>CELERY</vt:lpstr>
      <vt:lpstr>POSTGRESQL</vt:lpstr>
      <vt:lpstr>AWS</vt:lpstr>
      <vt:lpstr>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para transporte público</dc:title>
  <dc:creator>LUCAS MARQUES DE ARAUJO</dc:creator>
  <cp:lastModifiedBy>LUCAS MARQUES DE ARAUJO</cp:lastModifiedBy>
  <cp:revision>60</cp:revision>
  <dcterms:created xsi:type="dcterms:W3CDTF">2020-11-06T18:16:50Z</dcterms:created>
  <dcterms:modified xsi:type="dcterms:W3CDTF">2020-11-07T01:43:42Z</dcterms:modified>
</cp:coreProperties>
</file>